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FAA853-58B8-B649-9B0F-C40E8E4B85B9}">
          <p14:sldIdLst>
            <p14:sldId id="256"/>
            <p14:sldId id="258"/>
            <p14:sldId id="257"/>
            <p14:sldId id="260"/>
            <p14:sldId id="261"/>
            <p14:sldId id="264"/>
            <p14:sldId id="262"/>
            <p14:sldId id="263"/>
            <p14:sldId id="265"/>
            <p14:sldId id="266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4"/>
    <p:restoredTop sz="94675"/>
  </p:normalViewPr>
  <p:slideViewPr>
    <p:cSldViewPr snapToGrid="0" snapToObjects="1">
      <p:cViewPr varScale="1">
        <p:scale>
          <a:sx n="165" d="100"/>
          <a:sy n="165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sjsu0-my.sharepoint.com/personal/johan_saltin_sjsu_edu/Documents/Dr.%20Wong%20research/Cascode/Channel%20length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up'!$P$2,'Checking Cascode clean up'!$P$4,'Checking Cascode clean up'!$P$6,'Checking Cascode clean up'!$P$8,'Checking Cascode clean up'!$P$10,'Checking Cascode clean up'!$P$12,'Checking Cascode clean up'!$P$14)</c:f>
              <c:numCache>
                <c:formatCode>General</c:formatCode>
                <c:ptCount val="7"/>
                <c:pt idx="0">
                  <c:v>0.62</c:v>
                </c:pt>
                <c:pt idx="1">
                  <c:v>0.43099999999999999</c:v>
                </c:pt>
                <c:pt idx="2">
                  <c:v>0.32700000000000001</c:v>
                </c:pt>
                <c:pt idx="3">
                  <c:v>0.28899999999999998</c:v>
                </c:pt>
                <c:pt idx="4">
                  <c:v>0.316</c:v>
                </c:pt>
                <c:pt idx="5">
                  <c:v>0.27600000000000002</c:v>
                </c:pt>
                <c:pt idx="6">
                  <c:v>0.34899999999999998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BB-164E-9B5F-E367E72D6964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up'!$P$16,'Checking Cascode clean up'!$P$18,'Checking Cascode clean up'!$P$20,'Checking Cascode clean up'!$P$22,'Checking Cascode clean up'!$P$24,'Checking Cascode clean up'!$P$26,'Checking Cascode clean up'!$P$28)</c:f>
              <c:numCache>
                <c:formatCode>General</c:formatCode>
                <c:ptCount val="7"/>
                <c:pt idx="0">
                  <c:v>0.39800000000000002</c:v>
                </c:pt>
                <c:pt idx="1">
                  <c:v>0.29199999999999998</c:v>
                </c:pt>
                <c:pt idx="2">
                  <c:v>0.24099999999999999</c:v>
                </c:pt>
                <c:pt idx="3">
                  <c:v>0.218</c:v>
                </c:pt>
                <c:pt idx="4">
                  <c:v>0.218</c:v>
                </c:pt>
                <c:pt idx="5">
                  <c:v>0.216</c:v>
                </c:pt>
                <c:pt idx="6">
                  <c:v>0.245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BB-164E-9B5F-E367E72D6964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up'!$Q$38,'Checking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up'!$P$32,'Checking Cascode clean up'!$P$34,'Checking Cascode clean up'!$P$38,'Checking Cascode clean up'!$P$40,'Checking Cascode clean up'!$P$42)</c:f>
              <c:numCache>
                <c:formatCode>General</c:formatCode>
                <c:ptCount val="5"/>
                <c:pt idx="0">
                  <c:v>0.25</c:v>
                </c:pt>
                <c:pt idx="1">
                  <c:v>0.189</c:v>
                </c:pt>
                <c:pt idx="2">
                  <c:v>0.19600000000000001</c:v>
                </c:pt>
                <c:pt idx="3">
                  <c:v>0.21099999999999999</c:v>
                </c:pt>
                <c:pt idx="4">
                  <c:v>0.22700000000000001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BB-164E-9B5F-E367E72D6964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up'!$P$44,'Checking Cascode clean up'!$P$46,'Checking Cascode clean up'!$P$48,'Checking Cascode clean up'!$P$50,'Checking Cascode clean up'!$P$52,'Checking Cascode clean up'!$P$54,'Checking Cascode clean up'!$P$56)</c:f>
              <c:numCache>
                <c:formatCode>General</c:formatCode>
                <c:ptCount val="7"/>
                <c:pt idx="1">
                  <c:v>0.188</c:v>
                </c:pt>
                <c:pt idx="2">
                  <c:v>0.17</c:v>
                </c:pt>
                <c:pt idx="3">
                  <c:v>0.161</c:v>
                </c:pt>
                <c:pt idx="4">
                  <c:v>0.184</c:v>
                </c:pt>
                <c:pt idx="5">
                  <c:v>0.20499999999999999</c:v>
                </c:pt>
                <c:pt idx="6">
                  <c:v>0.17399999999999999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2BB-164E-9B5F-E367E72D6964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up'!$P$58,'Checking Cascode clean up'!$P$60,'Checking Cascode clean up'!$P$62,'Checking Cascode clean up'!$P$64,'Checking Cascode clean up'!$P$66,'Checking Cascode clean up'!$P$68,'Checking Cascode clean up'!$P$70)</c:f>
              <c:numCache>
                <c:formatCode>General</c:formatCode>
                <c:ptCount val="7"/>
                <c:pt idx="0">
                  <c:v>0.224</c:v>
                </c:pt>
                <c:pt idx="1">
                  <c:v>0.13300000000000001</c:v>
                </c:pt>
                <c:pt idx="2">
                  <c:v>0.11600000000000001</c:v>
                </c:pt>
                <c:pt idx="3">
                  <c:v>0.107</c:v>
                </c:pt>
                <c:pt idx="4">
                  <c:v>0.127</c:v>
                </c:pt>
                <c:pt idx="5">
                  <c:v>0.155</c:v>
                </c:pt>
                <c:pt idx="6">
                  <c:v>9.7699999999999995E-2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BB-164E-9B5F-E367E72D6964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up'!$P$72,'Checking Cascode clean up'!$P$76,'Checking Cascode clean up'!$P$78,'Checking Cascode clean up'!$P$80,'Checking Cascode clean up'!$P$82,'Checking Cascode clean up'!$P$84)</c:f>
              <c:numCache>
                <c:formatCode>General</c:formatCode>
                <c:ptCount val="6"/>
                <c:pt idx="0">
                  <c:v>0.17299999999999999</c:v>
                </c:pt>
                <c:pt idx="1">
                  <c:v>9.2100000000000001E-2</c:v>
                </c:pt>
                <c:pt idx="2">
                  <c:v>7.6899999999999996E-2</c:v>
                </c:pt>
                <c:pt idx="3">
                  <c:v>9.8799999999999999E-2</c:v>
                </c:pt>
                <c:pt idx="4">
                  <c:v>9.5899999999999999E-2</c:v>
                </c:pt>
                <c:pt idx="5">
                  <c:v>0.11600000000000001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BB-164E-9B5F-E367E72D6964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up'!$P$86,'Checking Cascode clean up'!$P$88,'Checking Cascode clean up'!$P$90,'Checking Cascode clean up'!$P$94,'Checking Cascode clean up'!$P$96,'Checking Cascode clean up'!$P$98)</c:f>
              <c:numCache>
                <c:formatCode>General</c:formatCode>
                <c:ptCount val="6"/>
                <c:pt idx="0">
                  <c:v>0.155</c:v>
                </c:pt>
                <c:pt idx="1">
                  <c:v>9.2999999999999999E-2</c:v>
                </c:pt>
                <c:pt idx="2">
                  <c:v>7.0999999999999994E-2</c:v>
                </c:pt>
                <c:pt idx="3">
                  <c:v>0.152</c:v>
                </c:pt>
                <c:pt idx="4">
                  <c:v>7.1900000000000006E-2</c:v>
                </c:pt>
                <c:pt idx="5">
                  <c:v>9.0999999999999998E-2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BB-164E-9B5F-E367E72D6964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up'!$P$100,'Checking Cascode clean up'!$P$102,'Checking Cascode clean up'!$P$104,'Checking Cascode clean up'!$P$106,'Checking Cascode clean up'!$P$108,'Checking Cascode clean up'!$P$110,'Checking Cascode clean up'!$P$112)</c:f>
              <c:numCache>
                <c:formatCode>General</c:formatCode>
                <c:ptCount val="7"/>
                <c:pt idx="1">
                  <c:v>8.6300000000000002E-2</c:v>
                </c:pt>
                <c:pt idx="2">
                  <c:v>7.85E-2</c:v>
                </c:pt>
                <c:pt idx="3">
                  <c:v>8.5300000000000001E-2</c:v>
                </c:pt>
                <c:pt idx="4">
                  <c:v>8.8599999999999998E-2</c:v>
                </c:pt>
                <c:pt idx="5">
                  <c:v>9.1600000000000001E-2</c:v>
                </c:pt>
                <c:pt idx="6">
                  <c:v>0.13300000000000001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BB-164E-9B5F-E367E72D6964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up'!$P$114,'Checking Cascode clean up'!$P$116,'Checking Cascode clean up'!$P$118,'Checking Cascode clean up'!$P$120,'Checking Cascode clean up'!$P$122,'Checking Cascode clean up'!$P$124,'Checking Cascode clean up'!$P$126)</c:f>
              <c:numCache>
                <c:formatCode>General</c:formatCode>
                <c:ptCount val="7"/>
                <c:pt idx="0">
                  <c:v>0.13700000000000001</c:v>
                </c:pt>
                <c:pt idx="1">
                  <c:v>8.0600000000000005E-2</c:v>
                </c:pt>
                <c:pt idx="2">
                  <c:v>6.4699999999999994E-2</c:v>
                </c:pt>
                <c:pt idx="3">
                  <c:v>0.08</c:v>
                </c:pt>
                <c:pt idx="4">
                  <c:v>6.4600000000000005E-2</c:v>
                </c:pt>
                <c:pt idx="5">
                  <c:v>7.3200000000000001E-2</c:v>
                </c:pt>
                <c:pt idx="6">
                  <c:v>0.124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2BB-164E-9B5F-E367E72D6964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up'!$P$128,'Checking Cascode clean up'!$P$130,'Checking Cascode clean up'!$P$132,'Checking Cascode clean up'!$P$134,'Checking Cascode clean up'!$P$136,'Checking Cascode clean up'!$P$138,'Checking Cascode clean up'!$P$140)</c:f>
              <c:numCache>
                <c:formatCode>General</c:formatCode>
                <c:ptCount val="7"/>
                <c:pt idx="0">
                  <c:v>0.127</c:v>
                </c:pt>
                <c:pt idx="1">
                  <c:v>7.4899999999999994E-2</c:v>
                </c:pt>
                <c:pt idx="2">
                  <c:v>8.2799999999999999E-2</c:v>
                </c:pt>
                <c:pt idx="3">
                  <c:v>8.6900000000000005E-2</c:v>
                </c:pt>
                <c:pt idx="4">
                  <c:v>7.9699999999999993E-2</c:v>
                </c:pt>
                <c:pt idx="5">
                  <c:v>0.104</c:v>
                </c:pt>
                <c:pt idx="6">
                  <c:v>0.223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2BB-164E-9B5F-E367E72D69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Δ_on/Δ_off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up'!$O$2,'Checking Cascode clean up'!$O$4,'Checking Cascode clean up'!$O$6,'Checking Cascode clean up'!$O$8,'Checking Cascode clean up'!$O$10,'Checking Cascode clean up'!$O$12,'Checking Cascode clean up'!$O$14)</c:f>
              <c:numCache>
                <c:formatCode>General</c:formatCode>
                <c:ptCount val="7"/>
                <c:pt idx="0">
                  <c:v>0.17399999999999999</c:v>
                </c:pt>
                <c:pt idx="1">
                  <c:v>9.1600000000000001E-2</c:v>
                </c:pt>
                <c:pt idx="2">
                  <c:v>7.4499999999999997E-2</c:v>
                </c:pt>
                <c:pt idx="3">
                  <c:v>7.0499999999999993E-2</c:v>
                </c:pt>
                <c:pt idx="4">
                  <c:v>5.9700000000000003E-2</c:v>
                </c:pt>
                <c:pt idx="5">
                  <c:v>6.6699999999999995E-2</c:v>
                </c:pt>
                <c:pt idx="6">
                  <c:v>6.0499999999999998E-2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56-8E49-97C5-ACFC71DC4639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up'!$O$16,'Checking Cascode clean up'!$O$18,'Checking Cascode clean up'!$O$20,'Checking Cascode clean up'!$O$22,'Checking Cascode clean up'!$O$24,'Checking Cascode clean up'!$O$26,'Checking Cascode clean up'!$O$28)</c:f>
              <c:numCache>
                <c:formatCode>General</c:formatCode>
                <c:ptCount val="7"/>
                <c:pt idx="0">
                  <c:v>0.29899999999999999</c:v>
                </c:pt>
                <c:pt idx="1">
                  <c:v>0.17100000000000001</c:v>
                </c:pt>
                <c:pt idx="2">
                  <c:v>0.13300000000000001</c:v>
                </c:pt>
                <c:pt idx="3">
                  <c:v>0.126</c:v>
                </c:pt>
                <c:pt idx="4">
                  <c:v>0.13600000000000001</c:v>
                </c:pt>
                <c:pt idx="5">
                  <c:v>0.13100000000000001</c:v>
                </c:pt>
                <c:pt idx="6">
                  <c:v>0.14699999999999999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56-8E49-97C5-ACFC71DC4639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up'!$Q$37,'Checking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up'!$O$32,'Checking Cascode clean up'!$O$34,'Checking Cascode clean up'!$O$38,'Checking Cascode clean up'!$O$40,'Checking Cascode clean up'!$O$42)</c:f>
              <c:numCache>
                <c:formatCode>General</c:formatCode>
                <c:ptCount val="5"/>
                <c:pt idx="0">
                  <c:v>0.23300000000000001</c:v>
                </c:pt>
                <c:pt idx="1">
                  <c:v>0.16900000000000001</c:v>
                </c:pt>
                <c:pt idx="2">
                  <c:v>0.159</c:v>
                </c:pt>
                <c:pt idx="3">
                  <c:v>0.16300000000000001</c:v>
                </c:pt>
                <c:pt idx="4">
                  <c:v>0.191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56-8E49-97C5-ACFC71DC4639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up'!$O$46,'Checking Cascode clean up'!$O$48,'Checking Cascode clean up'!$O$50,'Checking Cascode clean up'!$O$52,'Checking Cascode clean up'!$O$54,'Checking Cascode clean up'!$O$56)</c:f>
              <c:numCache>
                <c:formatCode>General</c:formatCode>
                <c:ptCount val="6"/>
                <c:pt idx="0">
                  <c:v>0.25800000000000001</c:v>
                </c:pt>
                <c:pt idx="1">
                  <c:v>0.22</c:v>
                </c:pt>
                <c:pt idx="2">
                  <c:v>0.20100000000000001</c:v>
                </c:pt>
                <c:pt idx="3">
                  <c:v>0.20899999999999999</c:v>
                </c:pt>
                <c:pt idx="4">
                  <c:v>0.17299999999999999</c:v>
                </c:pt>
                <c:pt idx="5">
                  <c:v>0.19500000000000001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456-8E49-97C5-ACFC71DC4639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up'!$O$58,'Checking Cascode clean up'!$O$60,'Checking Cascode clean up'!$O$62,'Checking Cascode clean up'!$O$64,'Checking Cascode clean up'!$O$66,'Checking Cascode clean up'!$O$68,'Checking Cascode clean up'!$O$70)</c:f>
              <c:numCache>
                <c:formatCode>General</c:formatCode>
                <c:ptCount val="7"/>
                <c:pt idx="0">
                  <c:v>0.55600000000000005</c:v>
                </c:pt>
                <c:pt idx="1">
                  <c:v>0.27300000000000002</c:v>
                </c:pt>
                <c:pt idx="2">
                  <c:v>0.22900000000000001</c:v>
                </c:pt>
                <c:pt idx="3">
                  <c:v>0.218</c:v>
                </c:pt>
                <c:pt idx="4">
                  <c:v>0.21199999999999999</c:v>
                </c:pt>
                <c:pt idx="5">
                  <c:v>0.23599999999999999</c:v>
                </c:pt>
                <c:pt idx="6">
                  <c:v>0.185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456-8E49-97C5-ACFC71DC4639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up'!$O$72,'Checking Cascode clean up'!$O$76,'Checking Cascode clean up'!$O$78,'Checking Cascode clean up'!$O$80,'Checking Cascode clean up'!$O$82,'Checking Cascode clean up'!$O$84)</c:f>
              <c:numCache>
                <c:formatCode>General</c:formatCode>
                <c:ptCount val="6"/>
                <c:pt idx="0">
                  <c:v>0.56200000000000006</c:v>
                </c:pt>
                <c:pt idx="1">
                  <c:v>0.22900000000000001</c:v>
                </c:pt>
                <c:pt idx="2">
                  <c:v>0.21199999999999999</c:v>
                </c:pt>
                <c:pt idx="3">
                  <c:v>0.20499999999999999</c:v>
                </c:pt>
                <c:pt idx="4">
                  <c:v>0.222</c:v>
                </c:pt>
                <c:pt idx="5">
                  <c:v>0.23599999999999999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456-8E49-97C5-ACFC71DC4639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up'!$O$86,'Checking Cascode clean up'!$O$88,'Checking Cascode clean up'!$O$90,'Checking Cascode clean up'!$O$94,'Checking Cascode clean up'!$O$96,'Checking Cascode clean up'!$O$98)</c:f>
              <c:numCache>
                <c:formatCode>General</c:formatCode>
                <c:ptCount val="6"/>
                <c:pt idx="0">
                  <c:v>0.58299999999999996</c:v>
                </c:pt>
                <c:pt idx="1">
                  <c:v>0.30499999999999999</c:v>
                </c:pt>
                <c:pt idx="2">
                  <c:v>0.22800000000000001</c:v>
                </c:pt>
                <c:pt idx="3">
                  <c:v>0.25</c:v>
                </c:pt>
                <c:pt idx="4">
                  <c:v>0.19900000000000001</c:v>
                </c:pt>
                <c:pt idx="5">
                  <c:v>0.21299999999999999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456-8E49-97C5-ACFC71DC4639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up'!$O$102,'Checking Cascode clean up'!$O$104,'Checking Cascode clean up'!$O$106,'Checking Cascode clean up'!$O$108,'Checking Cascode clean up'!$O$110,'Checking Cascode clean up'!$O$112)</c:f>
              <c:numCache>
                <c:formatCode>General</c:formatCode>
                <c:ptCount val="6"/>
                <c:pt idx="0">
                  <c:v>0.29699999999999999</c:v>
                </c:pt>
                <c:pt idx="1">
                  <c:v>0.26100000000000001</c:v>
                </c:pt>
                <c:pt idx="2">
                  <c:v>0.23400000000000001</c:v>
                </c:pt>
                <c:pt idx="3">
                  <c:v>0.24</c:v>
                </c:pt>
                <c:pt idx="4">
                  <c:v>0.24299999999999999</c:v>
                </c:pt>
                <c:pt idx="5">
                  <c:v>0.25800000000000001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456-8E49-97C5-ACFC71DC4639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up'!$O$114,'Checking Cascode clean up'!$O$116,'Checking Cascode clean up'!$O$118,'Checking Cascode clean up'!$O$120,'Checking Cascode clean up'!$O$122,'Checking Cascode clean up'!$O$124,'Checking Cascode clean up'!$O$126)</c:f>
              <c:numCache>
                <c:formatCode>General</c:formatCode>
                <c:ptCount val="7"/>
                <c:pt idx="0">
                  <c:v>0.58499999999999996</c:v>
                </c:pt>
                <c:pt idx="1">
                  <c:v>0.32600000000000001</c:v>
                </c:pt>
                <c:pt idx="2">
                  <c:v>0.24099999999999999</c:v>
                </c:pt>
                <c:pt idx="3">
                  <c:v>0.21099999999999999</c:v>
                </c:pt>
                <c:pt idx="4">
                  <c:v>0.21</c:v>
                </c:pt>
                <c:pt idx="5">
                  <c:v>0.21099999999999999</c:v>
                </c:pt>
                <c:pt idx="6">
                  <c:v>0.22700000000000001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F456-8E49-97C5-ACFC71DC4639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up'!$O$128,'Checking Cascode clean up'!$O$130,'Checking Cascode clean up'!$O$132,'Checking Cascode clean up'!$O$134,'Checking Cascode clean up'!$O$136,'Checking Cascode clean up'!$O$138,'Checking Cascode clean up'!$O$140)</c:f>
              <c:numCache>
                <c:formatCode>General</c:formatCode>
                <c:ptCount val="7"/>
                <c:pt idx="0">
                  <c:v>0.58399999999999996</c:v>
                </c:pt>
                <c:pt idx="1">
                  <c:v>0.308</c:v>
                </c:pt>
                <c:pt idx="2">
                  <c:v>0.27300000000000002</c:v>
                </c:pt>
                <c:pt idx="3">
                  <c:v>0.25800000000000001</c:v>
                </c:pt>
                <c:pt idx="4">
                  <c:v>0.248</c:v>
                </c:pt>
                <c:pt idx="5">
                  <c:v>0.252</c:v>
                </c:pt>
                <c:pt idx="6">
                  <c:v>0.27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56-8E49-97C5-ACFC71DC4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'Checking Cascode clean up'!$B$2</c:f>
              <c:strCache>
                <c:ptCount val="1"/>
                <c:pt idx="0">
                  <c:v>0.001</c:v>
                </c:pt>
              </c:strCache>
            </c:strRef>
          </c:tx>
          <c:spPr>
            <a:ln w="19050" cap="rnd">
              <a:solidFill>
                <a:srgbClr val="4472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('Checking Cascode clean up'!$Q$2,'Checking Cascode clean up'!$Q$4,'Checking Cascode clean up'!$Q$6,'Checking Cascode clean up'!$Q$8,'Checking Cascode clean up'!$Q$10,'Checking Cascode clean up'!$Q$12,'Checking Cascode clean up'!$Q$14)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up'!$N$2,'Checking Cascode clean up'!$N$4,'Checking Cascode clean up'!$N$6,'Checking Cascode clean up'!$N$8,'Checking Cascode clean up'!$N$10,'Checking Cascode clean up'!$N$12,'Checking Cascode clean up'!$N$14)</c:f>
              <c:numCache>
                <c:formatCode>General</c:formatCode>
                <c:ptCount val="7"/>
                <c:pt idx="0">
                  <c:v>3.56</c:v>
                </c:pt>
                <c:pt idx="1">
                  <c:v>4.7</c:v>
                </c:pt>
                <c:pt idx="2">
                  <c:v>4.3899999999999997</c:v>
                </c:pt>
                <c:pt idx="3">
                  <c:v>4.0999999999999996</c:v>
                </c:pt>
                <c:pt idx="4">
                  <c:v>5.29</c:v>
                </c:pt>
                <c:pt idx="5">
                  <c:v>4.13</c:v>
                </c:pt>
                <c:pt idx="6">
                  <c:v>5.76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15-7146-8BE1-B1E281BFA833}"/>
            </c:ext>
          </c:extLst>
        </c:ser>
        <c:ser>
          <c:idx val="1"/>
          <c:order val="1"/>
          <c:tx>
            <c:strRef>
              <c:f>'Checking Cascode clean up'!$B$16</c:f>
              <c:strCache>
                <c:ptCount val="1"/>
                <c:pt idx="0">
                  <c:v>0.002</c:v>
                </c:pt>
              </c:strCache>
            </c:strRef>
          </c:tx>
          <c:spPr>
            <a:ln w="2540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('Checking Cascode clean up'!$Q$16,'Checking Cascode clean up'!$Q$18,'Checking Cascode clean up'!$Q$20,'Checking Cascode clean up'!$Q$22,'Checking Cascode clean up'!$Q$24,'Checking Cascode clean up'!$Q$26,'Checking Cascode clean up'!$Q$28)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up'!$N$16,'Checking Cascode clean up'!$N$18,'Checking Cascode clean up'!$N$20,'Checking Cascode clean up'!$N$22,'Checking Cascode clean up'!$N$24,'Checking Cascode clean up'!$N$26,'Checking Cascode clean up'!$N$28)</c:f>
              <c:numCache>
                <c:formatCode>General</c:formatCode>
                <c:ptCount val="7"/>
                <c:pt idx="0">
                  <c:v>1.33</c:v>
                </c:pt>
                <c:pt idx="1">
                  <c:v>1.71</c:v>
                </c:pt>
                <c:pt idx="2">
                  <c:v>1.82</c:v>
                </c:pt>
                <c:pt idx="3">
                  <c:v>1.73</c:v>
                </c:pt>
                <c:pt idx="4">
                  <c:v>1.6</c:v>
                </c:pt>
                <c:pt idx="5">
                  <c:v>1.65</c:v>
                </c:pt>
                <c:pt idx="6">
                  <c:v>1.66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15-7146-8BE1-B1E281BFA833}"/>
            </c:ext>
          </c:extLst>
        </c:ser>
        <c:ser>
          <c:idx val="2"/>
          <c:order val="2"/>
          <c:tx>
            <c:strRef>
              <c:f>'Checking Cascode clean up'!$B$30</c:f>
              <c:strCache>
                <c:ptCount val="1"/>
                <c:pt idx="0">
                  <c:v>0.003</c:v>
                </c:pt>
              </c:strCache>
            </c:strRef>
          </c:tx>
          <c:spPr>
            <a:ln w="25400" cap="rnd">
              <a:solidFill>
                <a:srgbClr val="A5A5A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('Checking Cascode clean up'!$Q$32,'Checking Cascode clean up'!$Q$34,'Checking Cascode clean up'!$Q$38,'Checking Cascode clean up'!$Q$40,'Checking Cascode clean up'!$Q$42)</c:f>
              <c:numCache>
                <c:formatCode>General</c:formatCode>
                <c:ptCount val="5"/>
                <c:pt idx="0">
                  <c:v>7.5</c:v>
                </c:pt>
                <c:pt idx="1">
                  <c:v>10</c:v>
                </c:pt>
                <c:pt idx="2">
                  <c:v>15</c:v>
                </c:pt>
                <c:pt idx="3">
                  <c:v>17.5</c:v>
                </c:pt>
                <c:pt idx="4">
                  <c:v>20</c:v>
                </c:pt>
              </c:numCache>
            </c:numRef>
          </c:xVal>
          <c:yVal>
            <c:numRef>
              <c:f>('Checking Cascode clean up'!$N$32,'Checking Cascode clean up'!$N$34,'Checking Cascode clean up'!$N$38,'Checking Cascode clean up'!$N$40,'Checking Cascode clean up'!$N$42)</c:f>
              <c:numCache>
                <c:formatCode>General</c:formatCode>
                <c:ptCount val="5"/>
                <c:pt idx="0">
                  <c:v>1.07</c:v>
                </c:pt>
                <c:pt idx="1">
                  <c:v>1.1200000000000001</c:v>
                </c:pt>
                <c:pt idx="2">
                  <c:v>1.23</c:v>
                </c:pt>
                <c:pt idx="3">
                  <c:v>1.29</c:v>
                </c:pt>
                <c:pt idx="4">
                  <c:v>1.19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215-7146-8BE1-B1E281BFA833}"/>
            </c:ext>
          </c:extLst>
        </c:ser>
        <c:ser>
          <c:idx val="3"/>
          <c:order val="3"/>
          <c:tx>
            <c:strRef>
              <c:f>'Checking Cascode clean up'!$B$44</c:f>
              <c:strCache>
                <c:ptCount val="1"/>
                <c:pt idx="0">
                  <c:v>0.004</c:v>
                </c:pt>
              </c:strCache>
            </c:strRef>
          </c:tx>
          <c:spPr>
            <a:ln w="2540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('Checking Cascode clean up'!$Q$46,'Checking Cascode clean up'!$Q$48,'Checking Cascode clean up'!$Q$50,'Checking Cascode clean up'!$Q$52,'Checking Cascode clean up'!$Q$54,'Checking Cascode clean up'!$Q$56)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up'!$N$46,'Checking Cascode clean up'!$N$48,'Checking Cascode clean up'!$N$50,'Checking Cascode clean up'!$N$52,'Checking Cascode clean up'!$N$54,'Checking Cascode clean up'!$N$56)</c:f>
              <c:numCache>
                <c:formatCode>General</c:formatCode>
                <c:ptCount val="6"/>
                <c:pt idx="0">
                  <c:v>0.73099999999999998</c:v>
                </c:pt>
                <c:pt idx="1">
                  <c:v>0.77100000000000002</c:v>
                </c:pt>
                <c:pt idx="2">
                  <c:v>0.80100000000000005</c:v>
                </c:pt>
                <c:pt idx="3">
                  <c:v>0.88</c:v>
                </c:pt>
                <c:pt idx="4">
                  <c:v>1.19</c:v>
                </c:pt>
                <c:pt idx="5">
                  <c:v>0.89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215-7146-8BE1-B1E281BFA833}"/>
            </c:ext>
          </c:extLst>
        </c:ser>
        <c:ser>
          <c:idx val="4"/>
          <c:order val="4"/>
          <c:tx>
            <c:strRef>
              <c:f>'Checking Cascode clean up'!$B$58</c:f>
              <c:strCache>
                <c:ptCount val="1"/>
                <c:pt idx="0">
                  <c:v>0.005</c:v>
                </c:pt>
              </c:strCache>
            </c:strRef>
          </c:tx>
          <c:spPr>
            <a:ln w="25400" cap="rnd">
              <a:solidFill>
                <a:srgbClr val="5B9BD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('Checking Cascode clean up'!$Q$58,'Checking Cascode clean up'!$Q$60,'Checking Cascode clean up'!$Q$62,'Checking Cascode clean up'!$Q$64,'Checking Cascode clean up'!$Q$66,'Checking Cascode clean up'!$Q$68,'Checking Cascode clean up'!$Q$70)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up'!$N$58,'Checking Cascode clean up'!$N$60,'Checking Cascode clean up'!$N$62,'Checking Cascode clean up'!$N$64,'Checking Cascode clean up'!$N$66,'Checking Cascode clean up'!$N$68,'Checking Cascode clean up'!$N$70)</c:f>
              <c:numCache>
                <c:formatCode>General</c:formatCode>
                <c:ptCount val="7"/>
                <c:pt idx="0">
                  <c:v>0.40300000000000002</c:v>
                </c:pt>
                <c:pt idx="1">
                  <c:v>0.48699999999999999</c:v>
                </c:pt>
                <c:pt idx="2">
                  <c:v>0.50800000000000001</c:v>
                </c:pt>
                <c:pt idx="3">
                  <c:v>0.49099999999999999</c:v>
                </c:pt>
                <c:pt idx="4">
                  <c:v>0.60099999999999998</c:v>
                </c:pt>
                <c:pt idx="5">
                  <c:v>0.65500000000000003</c:v>
                </c:pt>
                <c:pt idx="6">
                  <c:v>0.52800000000000002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215-7146-8BE1-B1E281BFA833}"/>
            </c:ext>
          </c:extLst>
        </c:ser>
        <c:ser>
          <c:idx val="5"/>
          <c:order val="5"/>
          <c:tx>
            <c:strRef>
              <c:f>'Checking Cascode clean up'!$B$72</c:f>
              <c:strCache>
                <c:ptCount val="1"/>
                <c:pt idx="0">
                  <c:v>0.006</c:v>
                </c:pt>
              </c:strCache>
            </c:strRef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('Checking Cascode clean up'!$Q$72,'Checking Cascode clean up'!$Q$76,'Checking Cascode clean up'!$Q$78,'Checking Cascode clean up'!$Q$80,'Checking Cascode clean up'!$Q$82,'Checking Cascode clean up'!$Q$84)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up'!$N$72,'Checking Cascode clean up'!$N$76,'Checking Cascode clean up'!$N$78,'Checking Cascode clean up'!$N$80,'Checking Cascode clean up'!$N$82,'Checking Cascode clean up'!$N$84)</c:f>
              <c:numCache>
                <c:formatCode>General</c:formatCode>
                <c:ptCount val="6"/>
                <c:pt idx="0">
                  <c:v>0.308</c:v>
                </c:pt>
                <c:pt idx="1">
                  <c:v>0.40200000000000002</c:v>
                </c:pt>
                <c:pt idx="2">
                  <c:v>0.36299999999999999</c:v>
                </c:pt>
                <c:pt idx="3">
                  <c:v>0.48199999999999998</c:v>
                </c:pt>
                <c:pt idx="4">
                  <c:v>0.43099999999999999</c:v>
                </c:pt>
                <c:pt idx="5">
                  <c:v>0.49099999999999999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215-7146-8BE1-B1E281BFA833}"/>
            </c:ext>
          </c:extLst>
        </c:ser>
        <c:ser>
          <c:idx val="6"/>
          <c:order val="6"/>
          <c:tx>
            <c:strRef>
              <c:f>'Checking Cascode clean up'!$B$86</c:f>
              <c:strCache>
                <c:ptCount val="1"/>
                <c:pt idx="0">
                  <c:v>0.007</c:v>
                </c:pt>
              </c:strCache>
            </c:strRef>
          </c:tx>
          <c:spPr>
            <a:ln w="25400" cap="rnd">
              <a:solidFill>
                <a:srgbClr val="26447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up'!$Q$86,'Checking Cascode clean up'!$Q$88,'Checking Cascode clean up'!$Q$90,'Checking Cascode clean up'!$Q$94,'Checking Cascode clean up'!$Q$96,'Checking Cascode clean up'!$Q$98)</c:f>
              <c:numCache>
                <c:formatCode>General</c:formatCode>
                <c:ptCount val="6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up'!$N$86,'Checking Cascode clean up'!$N$88,'Checking Cascode clean up'!$N$90,'Checking Cascode clean up'!$N$94,'Checking Cascode clean up'!$N$96,'Checking Cascode clean up'!$N$98)</c:f>
              <c:numCache>
                <c:formatCode>General</c:formatCode>
                <c:ptCount val="6"/>
                <c:pt idx="0">
                  <c:v>0.26500000000000001</c:v>
                </c:pt>
                <c:pt idx="1">
                  <c:v>0.30499999999999999</c:v>
                </c:pt>
                <c:pt idx="2">
                  <c:v>0.311</c:v>
                </c:pt>
                <c:pt idx="3">
                  <c:v>0.60499999999999998</c:v>
                </c:pt>
                <c:pt idx="4">
                  <c:v>0.36099999999999999</c:v>
                </c:pt>
                <c:pt idx="5">
                  <c:v>0.42799999999999999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215-7146-8BE1-B1E281BFA833}"/>
            </c:ext>
          </c:extLst>
        </c:ser>
        <c:ser>
          <c:idx val="7"/>
          <c:order val="7"/>
          <c:tx>
            <c:strRef>
              <c:f>'Checking Cascode clean up'!$B$100</c:f>
              <c:strCache>
                <c:ptCount val="1"/>
                <c:pt idx="0">
                  <c:v>0.008</c:v>
                </c:pt>
              </c:strCache>
            </c:strRef>
          </c:tx>
          <c:spPr>
            <a:ln w="25400" cap="rnd">
              <a:solidFill>
                <a:srgbClr val="9B470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up'!$Q$102,'Checking Cascode clean up'!$Q$104,'Checking Cascode clean up'!$Q$106,'Checking Cascode clean up'!$Q$108,'Checking Cascode clean up'!$Q$110,'Checking Cascode clean up'!$Q$112)</c:f>
              <c:numCache>
                <c:formatCode>General</c:formatCode>
                <c:ptCount val="6"/>
                <c:pt idx="0">
                  <c:v>7.5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  <c:pt idx="4">
                  <c:v>17.5</c:v>
                </c:pt>
                <c:pt idx="5">
                  <c:v>20</c:v>
                </c:pt>
              </c:numCache>
            </c:numRef>
          </c:xVal>
          <c:yVal>
            <c:numRef>
              <c:f>('Checking Cascode clean up'!$N$102,'Checking Cascode clean up'!$N$104,'Checking Cascode clean up'!$N$106,'Checking Cascode clean up'!$N$108,'Checking Cascode clean up'!$N$110,'Checking Cascode clean up'!$N$112)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0.3</c:v>
                </c:pt>
                <c:pt idx="2">
                  <c:v>0.36499999999999999</c:v>
                </c:pt>
                <c:pt idx="3">
                  <c:v>0.36899999999999999</c:v>
                </c:pt>
                <c:pt idx="4">
                  <c:v>0.377</c:v>
                </c:pt>
                <c:pt idx="5">
                  <c:v>0.51300000000000001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215-7146-8BE1-B1E281BFA833}"/>
            </c:ext>
          </c:extLst>
        </c:ser>
        <c:ser>
          <c:idx val="8"/>
          <c:order val="8"/>
          <c:tx>
            <c:strRef>
              <c:f>'Checking Cascode clean up'!$B$114</c:f>
              <c:strCache>
                <c:ptCount val="1"/>
                <c:pt idx="0">
                  <c:v>0.009</c:v>
                </c:pt>
              </c:strCache>
            </c:strRef>
          </c:tx>
          <c:spPr>
            <a:ln w="254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up'!$Q$114,'Checking Cascode clean up'!$Q$116,'Checking Cascode clean up'!$Q$118,'Checking Cascode clean up'!$Q$120,'Checking Cascode clean up'!$Q$122,'Checking Cascode clean up'!$Q$124,'Checking Cascode clean up'!$Q$126)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up'!$N$114,'Checking Cascode clean up'!$N$116,'Checking Cascode clean up'!$N$118,'Checking Cascode clean up'!$N$120,'Checking Cascode clean up'!$N$122,'Checking Cascode clean up'!$N$124,'Checking Cascode clean up'!$N$126)</c:f>
              <c:numCache>
                <c:formatCode>General</c:formatCode>
                <c:ptCount val="7"/>
                <c:pt idx="0">
                  <c:v>0.23400000000000001</c:v>
                </c:pt>
                <c:pt idx="1">
                  <c:v>0.247</c:v>
                </c:pt>
                <c:pt idx="2">
                  <c:v>0.26800000000000002</c:v>
                </c:pt>
                <c:pt idx="3">
                  <c:v>0.379</c:v>
                </c:pt>
                <c:pt idx="4">
                  <c:v>0.308</c:v>
                </c:pt>
                <c:pt idx="5">
                  <c:v>0.34599999999999997</c:v>
                </c:pt>
                <c:pt idx="6">
                  <c:v>0.54600000000000004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3215-7146-8BE1-B1E281BFA833}"/>
            </c:ext>
          </c:extLst>
        </c:ser>
        <c:ser>
          <c:idx val="9"/>
          <c:order val="9"/>
          <c:tx>
            <c:strRef>
              <c:f>'Checking Cascode clean up'!$B$128</c:f>
              <c:strCache>
                <c:ptCount val="1"/>
                <c:pt idx="0">
                  <c:v>0.01</c:v>
                </c:pt>
              </c:strCache>
            </c:strRef>
          </c:tx>
          <c:spPr>
            <a:ln w="25400" cap="rnd">
              <a:solidFill>
                <a:srgbClr val="9973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('Checking Cascode clean up'!$Q$128,'Checking Cascode clean up'!$Q$130,'Checking Cascode clean up'!$Q$132,'Checking Cascode clean up'!$Q$134,'Checking Cascode clean up'!$Q$136,'Checking Cascode clean up'!$Q$138,'Checking Cascode clean up'!$Q$140)</c:f>
              <c:numCache>
                <c:formatCode>General</c:formatCode>
                <c:ptCount val="7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12.5</c:v>
                </c:pt>
                <c:pt idx="4">
                  <c:v>15</c:v>
                </c:pt>
                <c:pt idx="5">
                  <c:v>17.5</c:v>
                </c:pt>
                <c:pt idx="6">
                  <c:v>20</c:v>
                </c:pt>
              </c:numCache>
            </c:numRef>
          </c:xVal>
          <c:yVal>
            <c:numRef>
              <c:f>('Checking Cascode clean up'!$N$128,'Checking Cascode clean up'!$N$130,'Checking Cascode clean up'!$N$132,'Checking Cascode clean up'!$N$134,'Checking Cascode clean up'!$N$136,'Checking Cascode clean up'!$N$138,'Checking Cascode clean up'!$N$140)</c:f>
              <c:numCache>
                <c:formatCode>General</c:formatCode>
                <c:ptCount val="7"/>
                <c:pt idx="0">
                  <c:v>0.217</c:v>
                </c:pt>
                <c:pt idx="1">
                  <c:v>0.24399999999999999</c:v>
                </c:pt>
                <c:pt idx="2">
                  <c:v>0.30399999999999999</c:v>
                </c:pt>
                <c:pt idx="3">
                  <c:v>0.33600000000000002</c:v>
                </c:pt>
                <c:pt idx="4">
                  <c:v>0.32100000000000001</c:v>
                </c:pt>
                <c:pt idx="5">
                  <c:v>0.41399999999999998</c:v>
                </c:pt>
                <c:pt idx="6">
                  <c:v>0.82699999999999996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3215-7146-8BE1-B1E281BFA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2735"/>
        <c:axId val="602387391"/>
      </c:scatterChart>
      <c:valAx>
        <c:axId val="602462735"/>
        <c:scaling>
          <c:orientation val="minMax"/>
          <c:max val="20"/>
          <c:min val="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Long Gate length (nm)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87391"/>
        <c:crosses val="autoZero"/>
        <c:crossBetween val="midCat"/>
        <c:majorUnit val="2.5"/>
      </c:valAx>
      <c:valAx>
        <c:axId val="60238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Δ_off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46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C343-F0B4-314C-9BA2-0FD81CF24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F374F-847B-8342-B5BE-C4D5ECD21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A5534-6C78-CB4F-BAFE-4F4D959B6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CD79-B70F-F64A-9BFE-373F047B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D1A18-9BDE-EE45-B059-059B5193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DDF3-253C-0D4A-9227-6792E2B5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6BDC8-1E48-384A-B0FF-E51C6258E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FAF95-378B-C04A-BE71-9B5941B4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5FBD4-50E8-4348-84D8-0CDB823F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2738-45F7-7D4C-A05F-D6358A49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1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3A6E5-25B5-604B-955B-B3DD07F4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283CE-7C6A-D544-8B2B-51216999E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CA420-602F-F349-9705-3E1C49AB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BAD5-D619-194C-84E2-5A11BFBD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C00F-1366-A74B-8904-1B739F9D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2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820-8B95-C543-9708-A51FCB85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DFCAD-BD75-BB46-A494-840ADDEB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20E8F-4D02-6046-9231-111AAAE2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172B-5056-6346-BB55-AB0AB04E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6BF8-0B1A-8E42-89C3-456015A5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7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A5E-46F2-3F4C-A624-CA52C9EB8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3E17-415B-8842-9937-166932BE1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E31C5-D02F-C341-B001-64A1DF9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5D3BC-B17A-8241-90B7-C09D71B8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30C7D-045B-8C46-990D-66353903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C3D8-5C49-5448-B225-68DAD3C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D7B9-BEB0-0547-9310-206FBF893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8EEF6-BF18-3946-A3CA-075B70AE7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874B9-2FAA-324B-8E7B-9D3560B7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6AFC4-758A-2A43-9334-ACC5F645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DCE79-47C2-054B-A72A-1900A0A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7351-F28F-394B-9DE6-08A43D93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2A970-E67E-8143-B402-B731D67A0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AC49F-AFE7-C74F-93E6-18532DE77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4A8D9-F183-834C-A9A1-934A811F7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654C1-FD92-B94F-A32E-E647ACCE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E3AAD-A5CA-F840-A96B-923B27E5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84BC1-C8A8-684B-A64C-037DFC0D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56724-F95B-414D-B5F4-88331919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665A-747D-8942-AE86-90364A79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53C83-B70A-0D47-A762-E603CD1B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523E8-E01C-7744-997D-6BF95C2B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9DDBB-6598-964A-AF27-4B3B8BE0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471F1D-440B-404A-88A8-C7320970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A648C-F7DF-D149-9222-996F61C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16504-A887-DE42-BB45-BAEC9E6B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1617-BED3-3947-A36A-B28656B8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3B0D-5827-4D4C-BE16-BDCF49C8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B0243-43F0-2A44-B1D6-7546D5064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376F-49BF-914A-81AE-7461592B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498E0-FAD5-D444-91DD-8BBD41F9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2EA7-5F31-EC43-879D-0D84CC43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B540-3D7C-7749-9B4B-CA2CDC2A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FEC6-3D17-7F40-8D20-2F1C337E1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E19D8-50B3-304C-9C91-E10C5F4AA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355BF-3F3B-B74A-AB12-F1FB612F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B41B0-0B07-5F40-A2AA-D105B28F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1894-80B3-D848-833F-B3C115DF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D2F55-8621-F849-8CF6-9E8798AF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9A125-7E87-9F43-88D3-9CA46BE6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3BEDF-4B16-A047-8373-C817534F6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F5B6-1E7E-8547-8B42-3E537D781077}" type="datetimeFigureOut">
              <a:rPr lang="en-US" smtClean="0"/>
              <a:t>6/18/21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F536D-8BEC-F44A-A0BF-6260E8D05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0140-5E35-C240-802C-82171953E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72CB-F5CB-524C-8ED8-30FE01D6B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2.xml"/><Relationship Id="rId7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chart" Target="../charts/chart3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8A5C-1E87-B54B-8ACF-1ED5DF8F9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A99A9-473D-4140-B436-F68BAB929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By: Johan Saltin</a:t>
            </a:r>
          </a:p>
          <a:p>
            <a:r>
              <a:rPr lang="en-US" dirty="0"/>
              <a:t>Class: EE 222</a:t>
            </a:r>
          </a:p>
          <a:p>
            <a:r>
              <a:rPr lang="en-US" dirty="0"/>
              <a:t>Professor: Dr. Hiu Yung Wong</a:t>
            </a:r>
          </a:p>
          <a:p>
            <a:r>
              <a:rPr lang="en-US" dirty="0"/>
              <a:t>School: San Jose State University,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19140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543C-FCA9-6741-A014-C8D322D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DC78-4C09-4D4D-9718-0AE06A58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Constructed</a:t>
            </a:r>
          </a:p>
          <a:p>
            <a:pPr lvl="1"/>
            <a:r>
              <a:rPr lang="en-US" dirty="0"/>
              <a:t>pMOS Cascode</a:t>
            </a:r>
          </a:p>
          <a:p>
            <a:pPr lvl="1"/>
            <a:r>
              <a:rPr lang="en-US" dirty="0"/>
              <a:t>nMOS Cascode</a:t>
            </a:r>
          </a:p>
          <a:p>
            <a:r>
              <a:rPr lang="en-US" dirty="0"/>
              <a:t>pMOS shows device improvements, but not to expectations</a:t>
            </a:r>
          </a:p>
          <a:p>
            <a:r>
              <a:rPr lang="en-US" dirty="0"/>
              <a:t>nMOS shows great potential, but in need of 3.5x the SD than channel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</a:t>
            </a:r>
          </a:p>
          <a:p>
            <a:r>
              <a:rPr lang="en-US" dirty="0"/>
              <a:t>Develop more data regarding nMOS structures for cascode purposes</a:t>
            </a:r>
          </a:p>
          <a:p>
            <a:r>
              <a:rPr lang="en-US" dirty="0"/>
              <a:t>Introduce </a:t>
            </a:r>
            <a:r>
              <a:rPr lang="en-US" dirty="0" err="1"/>
              <a:t>AlGaAs</a:t>
            </a:r>
            <a:r>
              <a:rPr lang="en-US" dirty="0"/>
              <a:t> for Ultra wide bandgap, increasing potential </a:t>
            </a:r>
            <a:r>
              <a:rPr lang="en-US"/>
              <a:t>drop across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9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0136-0865-B543-99C3-FC9AC406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9772-ED55-4247-8304-03D3E5AF8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DOI: </a:t>
            </a:r>
            <a:r>
              <a:rPr lang="en-US" dirty="0"/>
              <a:t>10.1021/cr400261y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2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4D4-2FF9-1742-8F9F-8C85FCE3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57B-DC25-9A49-8A4C-BF8A2879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9892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-25000" dirty="0"/>
              <a:t>on</a:t>
            </a:r>
            <a:r>
              <a:rPr lang="en-US" dirty="0"/>
              <a:t>/I</a:t>
            </a:r>
            <a:r>
              <a:rPr lang="en-US" baseline="-25000" dirty="0"/>
              <a:t>off</a:t>
            </a:r>
            <a:r>
              <a:rPr lang="en-US" dirty="0"/>
              <a:t> Ratio</a:t>
            </a:r>
          </a:p>
          <a:p>
            <a:r>
              <a:rPr lang="en-US" dirty="0"/>
              <a:t>Nano structure properties not met as Homojunction or junction less devices</a:t>
            </a:r>
          </a:p>
          <a:p>
            <a:r>
              <a:rPr lang="en-US" dirty="0"/>
              <a:t>Possibility in both nMOS and pMOS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8C8E2-E3A3-5F47-BEFE-8BD85369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50" y="1690688"/>
            <a:ext cx="2903322" cy="4870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77BA3-C993-5844-B57E-84DCFE559AA1}"/>
              </a:ext>
            </a:extLst>
          </p:cNvPr>
          <p:cNvSpPr txBox="1"/>
          <p:nvPr/>
        </p:nvSpPr>
        <p:spPr>
          <a:xfrm>
            <a:off x="10741446" y="61190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6762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4E3F8-9F34-7542-9257-35DCD810B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58757" y="1149228"/>
            <a:ext cx="5474486" cy="1254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CDE4DA-3947-2747-B82D-88AF52C54F26}"/>
              </a:ext>
            </a:extLst>
          </p:cNvPr>
          <p:cNvSpPr/>
          <p:nvPr/>
        </p:nvSpPr>
        <p:spPr>
          <a:xfrm>
            <a:off x="4593922" y="2547030"/>
            <a:ext cx="300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1.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Device layout for pMOS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75F15-43A6-EE45-A353-D0C80319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57" y="3429000"/>
            <a:ext cx="5474486" cy="1832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55A0EC-72C1-F24B-9843-F79175A303F1}"/>
              </a:ext>
            </a:extLst>
          </p:cNvPr>
          <p:cNvSpPr/>
          <p:nvPr/>
        </p:nvSpPr>
        <p:spPr>
          <a:xfrm>
            <a:off x="4593922" y="5405054"/>
            <a:ext cx="300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2.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Device layout for nMOS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BBBAA-52DF-F645-8D7A-5A2B97CBA641}"/>
              </a:ext>
            </a:extLst>
          </p:cNvPr>
          <p:cNvSpPr txBox="1"/>
          <p:nvPr/>
        </p:nvSpPr>
        <p:spPr>
          <a:xfrm>
            <a:off x="462708" y="2316197"/>
            <a:ext cx="1806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baseline="-25000" dirty="0"/>
              <a:t>off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drop</a:t>
            </a:r>
          </a:p>
        </p:txBody>
      </p:sp>
    </p:spTree>
    <p:extLst>
      <p:ext uri="{BB962C8B-B14F-4D97-AF65-F5344CB8AC3E}">
        <p14:creationId xmlns:p14="http://schemas.microsoft.com/office/powerpoint/2010/main" val="118740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820F6-9ED7-224C-A2DB-50A560CB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679450"/>
            <a:ext cx="8763000" cy="549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F6BAF1-EABB-2042-B9B2-DA30AC9C82F8}"/>
              </a:ext>
            </a:extLst>
          </p:cNvPr>
          <p:cNvSpPr/>
          <p:nvPr/>
        </p:nvSpPr>
        <p:spPr>
          <a:xfrm>
            <a:off x="3360283" y="6178550"/>
            <a:ext cx="547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3.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IdVg graph of pMOS against change of length in LG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6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03982-AA0B-7D4A-8115-97470AD9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679450"/>
            <a:ext cx="8763000" cy="5499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254B5-D402-034B-8D24-CF192CD91C21}"/>
              </a:ext>
            </a:extLst>
          </p:cNvPr>
          <p:cNvSpPr/>
          <p:nvPr/>
        </p:nvSpPr>
        <p:spPr>
          <a:xfrm>
            <a:off x="932150" y="6178550"/>
            <a:ext cx="10327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 4.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IdVg graph of pMOS against a Silicon. Germanium, and structure with Silicon in SG and LG but Ge in 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4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B05E1-C7D6-A14A-9D49-BA52E0D7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073150"/>
            <a:ext cx="9385300" cy="471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E8DB4B-8AB1-CB4D-9191-3680ECAE2133}"/>
              </a:ext>
            </a:extLst>
          </p:cNvPr>
          <p:cNvSpPr txBox="1"/>
          <p:nvPr/>
        </p:nvSpPr>
        <p:spPr>
          <a:xfrm>
            <a:off x="4524865" y="365264"/>
            <a:ext cx="314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Potential drop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42E29-046B-F844-B44A-672C7A612225}"/>
              </a:ext>
            </a:extLst>
          </p:cNvPr>
          <p:cNvSpPr/>
          <p:nvPr/>
        </p:nvSpPr>
        <p:spPr>
          <a:xfrm>
            <a:off x="0" y="2413337"/>
            <a:ext cx="2806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To obtain a valid Cascode effect within the device, the potential difference should be much larger across the Long Gate (LG) structure of Gallium than the Short Gate (SG) of silicon.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4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EDD6DE-8158-F64C-9446-B8A516948F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86100"/>
              </p:ext>
            </p:extLst>
          </p:nvPr>
        </p:nvGraphicFramePr>
        <p:xfrm>
          <a:off x="279116" y="2222500"/>
          <a:ext cx="3715967" cy="285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2BE668-915B-6648-8E89-5C04C93D6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189268"/>
              </p:ext>
            </p:extLst>
          </p:nvPr>
        </p:nvGraphicFramePr>
        <p:xfrm>
          <a:off x="8196916" y="2263775"/>
          <a:ext cx="3715965" cy="2816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DD37E5-A2B7-EA4D-B084-D873F2F6F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927600"/>
              </p:ext>
            </p:extLst>
          </p:nvPr>
        </p:nvGraphicFramePr>
        <p:xfrm>
          <a:off x="4230397" y="2222500"/>
          <a:ext cx="3715966" cy="2816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47AA65-83C7-DC44-A48B-CF824614D9DF}"/>
                  </a:ext>
                </a:extLst>
              </p:cNvPr>
              <p:cNvSpPr/>
              <p:nvPr/>
            </p:nvSpPr>
            <p:spPr>
              <a:xfrm>
                <a:off x="968447" y="5189154"/>
                <a:ext cx="1593706" cy="492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5.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𝐿𝐺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47AA65-83C7-DC44-A48B-CF824614D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47" y="5189154"/>
                <a:ext cx="1593706" cy="492892"/>
              </a:xfrm>
              <a:prstGeom prst="rect">
                <a:avLst/>
              </a:prstGeom>
              <a:blipFill>
                <a:blip r:embed="rId5"/>
                <a:stretch>
                  <a:fillRect l="-236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B28575-BD94-1E44-A8E6-4E39639B80D0}"/>
                  </a:ext>
                </a:extLst>
              </p:cNvPr>
              <p:cNvSpPr/>
              <p:nvPr/>
            </p:nvSpPr>
            <p:spPr>
              <a:xfrm>
                <a:off x="9446961" y="5139763"/>
                <a:ext cx="1680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7.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𝑜𝑛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B28575-BD94-1E44-A8E6-4E39639B8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961" y="5139763"/>
                <a:ext cx="1680075" cy="369332"/>
              </a:xfrm>
              <a:prstGeom prst="rect">
                <a:avLst/>
              </a:prstGeom>
              <a:blipFill>
                <a:blip r:embed="rId6"/>
                <a:stretch>
                  <a:fillRect l="-3788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9B6B04-A8B6-3A4C-90AA-0E307E17BCA2}"/>
                  </a:ext>
                </a:extLst>
              </p:cNvPr>
              <p:cNvSpPr/>
              <p:nvPr/>
            </p:nvSpPr>
            <p:spPr>
              <a:xfrm>
                <a:off x="5194470" y="5144094"/>
                <a:ext cx="1803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6.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dirty="0">
                    <a:latin typeface="delta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9B6B04-A8B6-3A4C-90AA-0E307E17B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70" y="5144094"/>
                <a:ext cx="1803058" cy="369332"/>
              </a:xfrm>
              <a:prstGeom prst="rect">
                <a:avLst/>
              </a:prstGeom>
              <a:blipFill>
                <a:blip r:embed="rId7"/>
                <a:stretch>
                  <a:fillRect l="-209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1FAAAC-E6DB-E44A-AA44-84EACA146927}"/>
                  </a:ext>
                </a:extLst>
              </p:cNvPr>
              <p:cNvSpPr/>
              <p:nvPr/>
            </p:nvSpPr>
            <p:spPr>
              <a:xfrm>
                <a:off x="-485847" y="253180"/>
                <a:ext cx="6096000" cy="17835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&amp; 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→∆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×→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𝐿𝐺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1FAAAC-E6DB-E44A-AA44-84EACA146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5847" y="253180"/>
                <a:ext cx="6096000" cy="1783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04EB24-A255-6141-A54F-95CFDF46A815}"/>
                  </a:ext>
                </a:extLst>
              </p:cNvPr>
              <p:cNvSpPr/>
              <p:nvPr/>
            </p:nvSpPr>
            <p:spPr>
              <a:xfrm>
                <a:off x="8921095" y="960297"/>
                <a:ext cx="19073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↑∆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𝑜𝑛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04EB24-A255-6141-A54F-95CFDF46A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095" y="960297"/>
                <a:ext cx="190738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FA04E26-33A0-904B-BB01-A56BA0AE34C7}"/>
              </a:ext>
            </a:extLst>
          </p:cNvPr>
          <p:cNvSpPr txBox="1"/>
          <p:nvPr/>
        </p:nvSpPr>
        <p:spPr>
          <a:xfrm>
            <a:off x="9075977" y="590965"/>
            <a:ext cx="15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Desirable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66C84-A66D-B34D-BCF3-181667C644C2}"/>
              </a:ext>
            </a:extLst>
          </p:cNvPr>
          <p:cNvSpPr/>
          <p:nvPr/>
        </p:nvSpPr>
        <p:spPr>
          <a:xfrm>
            <a:off x="5194470" y="14322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on: V</a:t>
            </a:r>
            <a:r>
              <a:rPr lang="en-US" baseline="-25000" dirty="0"/>
              <a:t>G</a:t>
            </a:r>
            <a:r>
              <a:rPr lang="en-US" dirty="0"/>
              <a:t>=-0.65 and V</a:t>
            </a:r>
            <a:r>
              <a:rPr lang="en-US" baseline="-25000" dirty="0"/>
              <a:t>D</a:t>
            </a:r>
            <a:r>
              <a:rPr lang="en-US" dirty="0"/>
              <a:t>=-0.65 vs V</a:t>
            </a:r>
            <a:r>
              <a:rPr lang="en-US" baseline="-25000" dirty="0"/>
              <a:t>G</a:t>
            </a:r>
            <a:r>
              <a:rPr lang="en-US" dirty="0"/>
              <a:t>=0 V</a:t>
            </a:r>
            <a:r>
              <a:rPr lang="en-US" baseline="-25000" dirty="0"/>
              <a:t>D</a:t>
            </a:r>
            <a:r>
              <a:rPr lang="en-US" dirty="0"/>
              <a:t>=-0.65</a:t>
            </a:r>
          </a:p>
          <a:p>
            <a:r>
              <a:rPr lang="en-US" dirty="0"/>
              <a:t>off: V</a:t>
            </a:r>
            <a:r>
              <a:rPr lang="en-US" baseline="-25000" dirty="0"/>
              <a:t>G</a:t>
            </a:r>
            <a:r>
              <a:rPr lang="en-US" dirty="0"/>
              <a:t>=-0.65 V</a:t>
            </a:r>
            <a:r>
              <a:rPr lang="en-US" baseline="-25000" dirty="0"/>
              <a:t>D</a:t>
            </a:r>
            <a:r>
              <a:rPr lang="en-US" dirty="0"/>
              <a:t>=0 vs Vg=0 V</a:t>
            </a:r>
            <a:r>
              <a:rPr lang="en-US" baseline="-25000" dirty="0"/>
              <a:t>D</a:t>
            </a:r>
            <a:r>
              <a:rPr lang="en-US" dirty="0"/>
              <a:t>=0.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302991-9FC2-1545-B6C0-16EB07239E83}"/>
                  </a:ext>
                </a:extLst>
              </p:cNvPr>
              <p:cNvSpPr/>
              <p:nvPr/>
            </p:nvSpPr>
            <p:spPr>
              <a:xfrm>
                <a:off x="-3070" y="5566021"/>
                <a:ext cx="8466933" cy="1323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𝐿𝐺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higher at lower length of SG and LG</a:t>
                </a:r>
              </a:p>
              <a:p>
                <a:r>
                  <a:rPr lang="en-US" dirty="0"/>
                  <a:t>indicate that at LG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12.5 nm of Ga, the cascode has minimal effect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𝑜𝑓𝑓</m:t>
                    </m:r>
                  </m:oMath>
                </a14:m>
                <a:r>
                  <a:rPr lang="en-US" dirty="0"/>
                  <a:t> has minimal effect on it by the length of LG, except at 5nm</a:t>
                </a:r>
              </a:p>
              <a:p>
                <a:r>
                  <a:rPr lang="en-US" dirty="0"/>
                  <a:t>cascode doesn’t seem to have an effect on the potential across LG, unless at below 5nm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302991-9FC2-1545-B6C0-16EB07239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" y="5566021"/>
                <a:ext cx="8466933" cy="1323889"/>
              </a:xfrm>
              <a:prstGeom prst="rect">
                <a:avLst/>
              </a:prstGeom>
              <a:blipFill>
                <a:blip r:embed="rId10"/>
                <a:stretch>
                  <a:fillRect l="-601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412402-6EBE-7547-A9C6-6B8F5AE55A8F}"/>
                  </a:ext>
                </a:extLst>
              </p:cNvPr>
              <p:cNvSpPr txBox="1"/>
              <p:nvPr/>
            </p:nvSpPr>
            <p:spPr>
              <a:xfrm>
                <a:off x="6503108" y="5607296"/>
                <a:ext cx="5688892" cy="76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Future experiments one could increase the number of carriers within SG, to determine the change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𝐿𝐺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412402-6EBE-7547-A9C6-6B8F5AE5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108" y="5607296"/>
                <a:ext cx="5688892" cy="769891"/>
              </a:xfrm>
              <a:prstGeom prst="rect">
                <a:avLst/>
              </a:prstGeom>
              <a:blipFill>
                <a:blip r:embed="rId11"/>
                <a:stretch>
                  <a:fillRect l="-891" t="-327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50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855FA-6780-B340-9B01-68C4D5E3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520700"/>
            <a:ext cx="7442200" cy="581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8D7969-2A41-1343-9D97-F5DC3B2D9241}"/>
              </a:ext>
            </a:extLst>
          </p:cNvPr>
          <p:cNvSpPr txBox="1"/>
          <p:nvPr/>
        </p:nvSpPr>
        <p:spPr>
          <a:xfrm>
            <a:off x="5400136" y="15136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  <a:r>
              <a:rPr lang="en-US" baseline="-25000" dirty="0"/>
              <a:t>0.53</a:t>
            </a:r>
            <a:r>
              <a:rPr lang="en-US" dirty="0"/>
              <a:t>Ga</a:t>
            </a:r>
            <a:r>
              <a:rPr lang="en-US" baseline="-25000" dirty="0"/>
              <a:t>0.47</a:t>
            </a:r>
            <a:r>
              <a:rPr lang="en-US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276409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29392-50BE-FF45-BBE7-421084CC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018241"/>
            <a:ext cx="6191250" cy="583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D851C-0CA5-FA41-9F94-FB14D8755064}"/>
              </a:ext>
            </a:extLst>
          </p:cNvPr>
          <p:cNvSpPr txBox="1"/>
          <p:nvPr/>
        </p:nvSpPr>
        <p:spPr>
          <a:xfrm>
            <a:off x="4386262" y="648909"/>
            <a:ext cx="39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Lg</a:t>
            </a:r>
            <a:r>
              <a:rPr lang="en-US" dirty="0"/>
              <a:t>=3,5,8,10, and SD=5,25,50. All at 1E19</a:t>
            </a:r>
          </a:p>
        </p:txBody>
      </p:sp>
    </p:spTree>
    <p:extLst>
      <p:ext uri="{BB962C8B-B14F-4D97-AF65-F5344CB8AC3E}">
        <p14:creationId xmlns:p14="http://schemas.microsoft.com/office/powerpoint/2010/main" val="73002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400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delta</vt:lpstr>
      <vt:lpstr>Times New Roman</vt:lpstr>
      <vt:lpstr>Office Theme</vt:lpstr>
      <vt:lpstr>Cascode</vt:lpstr>
      <vt:lpstr>Purpose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Cascode</dc:title>
  <dc:creator>Johan Saltin</dc:creator>
  <cp:lastModifiedBy>Johan Ivar Saltin</cp:lastModifiedBy>
  <cp:revision>4</cp:revision>
  <dcterms:created xsi:type="dcterms:W3CDTF">2019-05-06T18:06:37Z</dcterms:created>
  <dcterms:modified xsi:type="dcterms:W3CDTF">2021-06-18T23:02:50Z</dcterms:modified>
</cp:coreProperties>
</file>